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enzo\Dropbox\GARANTE%20DETENUTI\Covid%20lazio\vaccinati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it-I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% Vaccinati (I° dose) su detenuti  presenti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it-I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Foglio1!$B$20</c:f>
              <c:strCache>
                <c:ptCount val="1"/>
                <c:pt idx="0">
                  <c:v>% Vaccinati su Detenuti  presenti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it-IT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Foglio1!$A$21:$A$35</c:f>
              <c:strCache>
                <c:ptCount val="15"/>
                <c:pt idx="0">
                  <c:v>CASSINO</c:v>
                </c:pt>
                <c:pt idx="1">
                  <c:v>FROSINONE "G. PAGLIEI"</c:v>
                </c:pt>
                <c:pt idx="2">
                  <c:v>PALIANO</c:v>
                </c:pt>
                <c:pt idx="3">
                  <c:v>LATINA</c:v>
                </c:pt>
                <c:pt idx="4">
                  <c:v>RIETI "N.C."</c:v>
                </c:pt>
                <c:pt idx="5">
                  <c:v>CIVITAVECCHIA "G. PASSERINI"</c:v>
                </c:pt>
                <c:pt idx="6">
                  <c:v>CIVITAVECCHIA "N.C."</c:v>
                </c:pt>
                <c:pt idx="7">
                  <c:v>ROMA "G. STEFANINI" REBIBBIA FEMMINILE</c:v>
                </c:pt>
                <c:pt idx="8">
                  <c:v>ROMA "R. CINOTTI" REBIBBIA N.C.1</c:v>
                </c:pt>
                <c:pt idx="9">
                  <c:v>ROMA "REBIBBIA TERZA CASA"</c:v>
                </c:pt>
                <c:pt idx="10">
                  <c:v>ROMA "REBIBBIA"</c:v>
                </c:pt>
                <c:pt idx="11">
                  <c:v>ROMA "REGINA COELI"</c:v>
                </c:pt>
                <c:pt idx="12">
                  <c:v>VELLETRI</c:v>
                </c:pt>
                <c:pt idx="13">
                  <c:v>VITERBO "N.C."</c:v>
                </c:pt>
                <c:pt idx="14">
                  <c:v>TOTALE</c:v>
                </c:pt>
              </c:strCache>
            </c:strRef>
          </c:cat>
          <c:val>
            <c:numRef>
              <c:f>Foglio1!$B$21:$B$35</c:f>
              <c:numCache>
                <c:formatCode>0.0%</c:formatCode>
                <c:ptCount val="15"/>
                <c:pt idx="0">
                  <c:v>0.9213483146067416</c:v>
                </c:pt>
                <c:pt idx="1">
                  <c:v>0.68902439024390238</c:v>
                </c:pt>
                <c:pt idx="2">
                  <c:v>0.68656716417910446</c:v>
                </c:pt>
                <c:pt idx="3">
                  <c:v>0.54032258064516125</c:v>
                </c:pt>
                <c:pt idx="4">
                  <c:v>0.62783171521035597</c:v>
                </c:pt>
                <c:pt idx="5">
                  <c:v>0.76056338028169013</c:v>
                </c:pt>
                <c:pt idx="6">
                  <c:v>0.40740740740740738</c:v>
                </c:pt>
                <c:pt idx="7">
                  <c:v>0.58904109589041098</c:v>
                </c:pt>
                <c:pt idx="8">
                  <c:v>0.54235946159936654</c:v>
                </c:pt>
                <c:pt idx="9">
                  <c:v>0.86486486486486491</c:v>
                </c:pt>
                <c:pt idx="10">
                  <c:v>0.87730061349693256</c:v>
                </c:pt>
                <c:pt idx="11">
                  <c:v>0.8347547974413646</c:v>
                </c:pt>
                <c:pt idx="12">
                  <c:v>0.70897155361050324</c:v>
                </c:pt>
                <c:pt idx="13">
                  <c:v>0.98494983277591974</c:v>
                </c:pt>
                <c:pt idx="14">
                  <c:v>0.70007082152974509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CC3-4286-8754-8A9A2555296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57244624"/>
        <c:axId val="2057245872"/>
      </c:barChart>
      <c:catAx>
        <c:axId val="2057244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it-IT"/>
          </a:p>
        </c:txPr>
        <c:crossAx val="2057245872"/>
        <c:crosses val="autoZero"/>
        <c:auto val="1"/>
        <c:lblAlgn val="ctr"/>
        <c:lblOffset val="100"/>
        <c:noMultiLvlLbl val="0"/>
      </c:catAx>
      <c:valAx>
        <c:axId val="2057245872"/>
        <c:scaling>
          <c:orientation val="minMax"/>
        </c:scaling>
        <c:delete val="1"/>
        <c:axPos val="l"/>
        <c:numFmt formatCode="0.0%" sourceLinked="1"/>
        <c:majorTickMark val="none"/>
        <c:minorTickMark val="none"/>
        <c:tickLblPos val="nextTo"/>
        <c:crossAx val="20572446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it-I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B169-A88C-43F7-957B-B09FC533198D}" type="datetimeFigureOut">
              <a:rPr lang="it-IT" smtClean="0"/>
              <a:t>11/05/2021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D021-24DC-472C-AE90-25FC623E50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5466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B169-A88C-43F7-957B-B09FC533198D}" type="datetimeFigureOut">
              <a:rPr lang="it-IT" smtClean="0"/>
              <a:t>11/05/2021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D021-24DC-472C-AE90-25FC623E50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12172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B169-A88C-43F7-957B-B09FC533198D}" type="datetimeFigureOut">
              <a:rPr lang="it-IT" smtClean="0"/>
              <a:t>11/05/2021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D021-24DC-472C-AE90-25FC623E50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77047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B169-A88C-43F7-957B-B09FC533198D}" type="datetimeFigureOut">
              <a:rPr lang="it-IT" smtClean="0"/>
              <a:t>11/05/2021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D021-24DC-472C-AE90-25FC623E50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7662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B169-A88C-43F7-957B-B09FC533198D}" type="datetimeFigureOut">
              <a:rPr lang="it-IT" smtClean="0"/>
              <a:t>11/05/2021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D021-24DC-472C-AE90-25FC623E50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3901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B169-A88C-43F7-957B-B09FC533198D}" type="datetimeFigureOut">
              <a:rPr lang="it-IT" smtClean="0"/>
              <a:t>11/05/2021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D021-24DC-472C-AE90-25FC623E50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7880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B169-A88C-43F7-957B-B09FC533198D}" type="datetimeFigureOut">
              <a:rPr lang="it-IT" smtClean="0"/>
              <a:t>11/05/2021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D021-24DC-472C-AE90-25FC623E50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06968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B169-A88C-43F7-957B-B09FC533198D}" type="datetimeFigureOut">
              <a:rPr lang="it-IT" smtClean="0"/>
              <a:t>11/05/2021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D021-24DC-472C-AE90-25FC623E50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40396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B169-A88C-43F7-957B-B09FC533198D}" type="datetimeFigureOut">
              <a:rPr lang="it-IT" smtClean="0"/>
              <a:t>11/05/2021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D021-24DC-472C-AE90-25FC623E50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59824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B169-A88C-43F7-957B-B09FC533198D}" type="datetimeFigureOut">
              <a:rPr lang="it-IT" smtClean="0"/>
              <a:t>11/05/2021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D021-24DC-472C-AE90-25FC623E50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064889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96B169-A88C-43F7-957B-B09FC533198D}" type="datetimeFigureOut">
              <a:rPr lang="it-IT" smtClean="0"/>
              <a:t>11/05/2021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62D021-24DC-472C-AE90-25FC623E50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85674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6B169-A88C-43F7-957B-B09FC533198D}" type="datetimeFigureOut">
              <a:rPr lang="it-IT" smtClean="0"/>
              <a:t>11/05/2021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2D021-24DC-472C-AE90-25FC623E500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64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3220201"/>
              </p:ext>
            </p:extLst>
          </p:nvPr>
        </p:nvGraphicFramePr>
        <p:xfrm>
          <a:off x="2235708" y="808470"/>
          <a:ext cx="7498079" cy="5690616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3044952">
                  <a:extLst>
                    <a:ext uri="{9D8B030D-6E8A-4147-A177-3AD203B41FA5}">
                      <a16:colId xmlns:a16="http://schemas.microsoft.com/office/drawing/2014/main" val="2767036650"/>
                    </a:ext>
                  </a:extLst>
                </a:gridCol>
                <a:gridCol w="1990267">
                  <a:extLst>
                    <a:ext uri="{9D8B030D-6E8A-4147-A177-3AD203B41FA5}">
                      <a16:colId xmlns:a16="http://schemas.microsoft.com/office/drawing/2014/main" val="2397466472"/>
                    </a:ext>
                  </a:extLst>
                </a:gridCol>
                <a:gridCol w="1231430">
                  <a:extLst>
                    <a:ext uri="{9D8B030D-6E8A-4147-A177-3AD203B41FA5}">
                      <a16:colId xmlns:a16="http://schemas.microsoft.com/office/drawing/2014/main" val="2660473161"/>
                    </a:ext>
                  </a:extLst>
                </a:gridCol>
                <a:gridCol w="1231430">
                  <a:extLst>
                    <a:ext uri="{9D8B030D-6E8A-4147-A177-3AD203B41FA5}">
                      <a16:colId xmlns:a16="http://schemas.microsoft.com/office/drawing/2014/main" val="3430307498"/>
                    </a:ext>
                  </a:extLst>
                </a:gridCol>
              </a:tblGrid>
              <a:tr h="912876">
                <a:tc>
                  <a:txBody>
                    <a:bodyPr/>
                    <a:lstStyle/>
                    <a:p>
                      <a:pPr algn="ctr" fontAlgn="b"/>
                      <a:endParaRPr lang="it-IT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ctr" fontAlgn="b"/>
                      <a:r>
                        <a:rPr lang="it-IT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ISTITUTO</a:t>
                      </a:r>
                      <a:r>
                        <a:rPr lang="it-IT" sz="1800" b="1" i="0" u="none" strike="noStrike" baseline="0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 DI PENA</a:t>
                      </a:r>
                    </a:p>
                    <a:p>
                      <a:pPr algn="ctr" fontAlgn="b"/>
                      <a:endParaRPr lang="it-IT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>
                          <a:effectLst/>
                        </a:rPr>
                        <a:t>DETENUTI </a:t>
                      </a:r>
                    </a:p>
                    <a:p>
                      <a:pPr algn="ctr" fontAlgn="b"/>
                      <a:r>
                        <a:rPr lang="it-IT" sz="1800" u="none" strike="noStrike" dirty="0">
                          <a:effectLst/>
                        </a:rPr>
                        <a:t>PRESENTI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>
                          <a:effectLst/>
                        </a:rPr>
                        <a:t>DETENUTI VACCINATI (</a:t>
                      </a:r>
                      <a:r>
                        <a:rPr lang="it-IT" sz="1800" u="none" strike="noStrike" dirty="0" err="1">
                          <a:effectLst/>
                        </a:rPr>
                        <a:t>I°dose</a:t>
                      </a:r>
                      <a:r>
                        <a:rPr lang="it-IT" sz="1800" u="none" strike="noStrike" dirty="0">
                          <a:effectLst/>
                        </a:rPr>
                        <a:t>)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it-IT" sz="1800" u="none" strike="noStrike" dirty="0">
                          <a:effectLst/>
                        </a:rPr>
                        <a:t>% Vaccinati su presenti</a:t>
                      </a:r>
                      <a:endParaRPr lang="it-IT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89064553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CASSINO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92,1%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609980181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FROSINONE "G. PAGLIEI"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54460893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PALIANO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68,7%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13565956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LATINA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779985898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RIETI "N.C."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62,8%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51659343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CIVITAVECCHIA "G. PASSERINI"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76,1%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0499875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CIVITAVECCHIA "N.C."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40,7%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870123690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ROMA "G. STEFANINI" REBIBBIA FEMMINILE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58,9%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0005016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ROMA "R. CINOTTI" REBIBBIA N.C.1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1263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685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54,2%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9088089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ROMA "REBIBBIA TERZA CASA"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86,5%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09509796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ROMA "REBIBBIA"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286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87,7%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104601346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ROMA "REGINA COELI"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783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83,5%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34659937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VELLETRI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457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70,9%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492906402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u="none" strike="noStrike">
                          <a:effectLst/>
                        </a:rPr>
                        <a:t>VITERBO "N.C."</a:t>
                      </a:r>
                      <a:endParaRPr lang="it-IT" sz="18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589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98,5%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627916724"/>
                  </a:ext>
                </a:extLst>
              </a:tr>
              <a:tr h="182880">
                <a:tc>
                  <a:txBody>
                    <a:bodyPr/>
                    <a:lstStyle/>
                    <a:p>
                      <a:pPr algn="l" fontAlgn="b"/>
                      <a:r>
                        <a:rPr lang="it-IT" sz="1800" b="1" u="none" strike="noStrike" dirty="0">
                          <a:solidFill>
                            <a:schemeClr val="bg1"/>
                          </a:solidFill>
                          <a:effectLst/>
                        </a:rPr>
                        <a:t>TOTALE</a:t>
                      </a:r>
                      <a:endParaRPr lang="it-IT" sz="1800" b="1" i="0" u="none" strike="noStrike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5.648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3.954</a:t>
                      </a: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800" b="1" i="0" u="none" strike="noStrike" dirty="0">
                          <a:solidFill>
                            <a:schemeClr val="bg1"/>
                          </a:solidFill>
                          <a:effectLst/>
                          <a:latin typeface="Calibri" panose="020F0502020204030204" pitchFamily="34" charset="0"/>
                        </a:rPr>
                        <a:t>70,0%</a:t>
                      </a: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2469299980"/>
                  </a:ext>
                </a:extLst>
              </a:tr>
            </a:tbl>
          </a:graphicData>
        </a:graphic>
      </p:graphicFrame>
      <p:sp>
        <p:nvSpPr>
          <p:cNvPr id="5" name="CasellaDiTesto 4"/>
          <p:cNvSpPr txBox="1"/>
          <p:nvPr/>
        </p:nvSpPr>
        <p:spPr>
          <a:xfrm>
            <a:off x="1545336" y="100584"/>
            <a:ext cx="8878824" cy="707886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it-IT" sz="2000" dirty="0"/>
              <a:t>SITUAZIONE AL 6 MAGGIO 2021 DELLA CAMPAGNA DI VACCINAZIONE </a:t>
            </a:r>
          </a:p>
          <a:p>
            <a:pPr algn="ctr"/>
            <a:r>
              <a:rPr lang="it-IT" sz="2000" dirty="0"/>
              <a:t>DEI DETENUTI NEGLI ISTITUTI DI PENA DEL LAZIO</a:t>
            </a:r>
          </a:p>
        </p:txBody>
      </p:sp>
      <p:sp>
        <p:nvSpPr>
          <p:cNvPr id="6" name="CasellaDiTesto 5"/>
          <p:cNvSpPr txBox="1"/>
          <p:nvPr/>
        </p:nvSpPr>
        <p:spPr>
          <a:xfrm>
            <a:off x="1540764" y="6488668"/>
            <a:ext cx="90707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Fonte: Provveditorato regionale amministrazione penitenziaria – Lazio Abruzzo Molise – (</a:t>
            </a:r>
            <a:r>
              <a:rPr lang="it-IT" dirty="0" err="1"/>
              <a:t>Prap</a:t>
            </a:r>
            <a:r>
              <a:rPr lang="it-IT" dirty="0"/>
              <a:t>) </a:t>
            </a:r>
          </a:p>
        </p:txBody>
      </p:sp>
    </p:spTree>
    <p:extLst>
      <p:ext uri="{BB962C8B-B14F-4D97-AF65-F5344CB8AC3E}">
        <p14:creationId xmlns:p14="http://schemas.microsoft.com/office/powerpoint/2010/main" val="39052083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3323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2800" dirty="0" err="1"/>
              <a:t>Percentuale</a:t>
            </a:r>
            <a:r>
              <a:rPr lang="en-US" sz="2800" dirty="0"/>
              <a:t> </a:t>
            </a:r>
            <a:r>
              <a:rPr lang="en-US" sz="2800" dirty="0" err="1"/>
              <a:t>Vaccinati</a:t>
            </a:r>
            <a:r>
              <a:rPr lang="en-US" sz="2800" dirty="0"/>
              <a:t> (I° dose) </a:t>
            </a:r>
            <a:r>
              <a:rPr lang="en-US" sz="2800" dirty="0" err="1"/>
              <a:t>su</a:t>
            </a:r>
            <a:r>
              <a:rPr lang="en-US" sz="2800" dirty="0"/>
              <a:t> </a:t>
            </a:r>
            <a:r>
              <a:rPr lang="en-US" sz="2800" dirty="0" err="1"/>
              <a:t>detenuti</a:t>
            </a:r>
            <a:r>
              <a:rPr lang="en-US" sz="2800" dirty="0"/>
              <a:t>  </a:t>
            </a:r>
            <a:r>
              <a:rPr lang="en-US" sz="2800" dirty="0" err="1"/>
              <a:t>presenti</a:t>
            </a:r>
            <a:br>
              <a:rPr lang="en-US" sz="2800" dirty="0"/>
            </a:br>
            <a:endParaRPr lang="it-IT" sz="2800" dirty="0"/>
          </a:p>
        </p:txBody>
      </p:sp>
      <p:graphicFrame>
        <p:nvGraphicFramePr>
          <p:cNvPr id="4" name="Grafic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07735423"/>
              </p:ext>
            </p:extLst>
          </p:nvPr>
        </p:nvGraphicFramePr>
        <p:xfrm>
          <a:off x="1170432" y="1370838"/>
          <a:ext cx="9505950" cy="5276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978932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198</Words>
  <Application>Microsoft Office PowerPoint</Application>
  <PresentationFormat>Widescreen</PresentationFormat>
  <Paragraphs>71</Paragraphs>
  <Slides>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di Office</vt:lpstr>
      <vt:lpstr>Presentazione standard di PowerPoint</vt:lpstr>
      <vt:lpstr>Percentuale Vaccinati (I° dose) su detenuti  presenti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Lorenzo</dc:creator>
  <cp:lastModifiedBy>Ugo Degl'Innocenti</cp:lastModifiedBy>
  <cp:revision>4</cp:revision>
  <dcterms:created xsi:type="dcterms:W3CDTF">2021-05-10T14:42:35Z</dcterms:created>
  <dcterms:modified xsi:type="dcterms:W3CDTF">2021-05-11T13:45:36Z</dcterms:modified>
</cp:coreProperties>
</file>